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Palanquin SemiBold" panose="020B0604020202020204" charset="0"/>
      <p:regular r:id="rId26"/>
      <p:bold r:id="rId27"/>
    </p:embeddedFont>
    <p:embeddedFont>
      <p:font typeface="Playfair Display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7b0c871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97b0c871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7b0c87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97b0c87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419155a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419155a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5e0f777a9_0_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5e0f777a9_0_1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5e0f777a9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5e0f777a9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5e0f777a9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5e0f777a9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419155a0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419155a0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5e0f777a9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5e0f777a9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1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60" name="Google Shape;160;p16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6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 3">
  <p:cSld name="TITLE_AND_BODY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rot="-9275902" flipH="1">
            <a:off x="3388571" y="3162920"/>
            <a:ext cx="723888" cy="1105844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 rot="-9275902" flipH="1">
            <a:off x="3354391" y="3523629"/>
            <a:ext cx="291343" cy="39290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 hasCustomPrompt="1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4" hasCustomPrompt="1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rot="10800000" flipH="1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1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1" name="Google Shape;231;p2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32" name="Google Shape;232;p21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35" name="Google Shape;235;p21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avLst/>
            <a:gdLst/>
            <a:ahLst/>
            <a:cxnLst/>
            <a:rect l="l" t="t" r="r" b="b"/>
            <a:pathLst>
              <a:path w="35374" h="35941" extrusionOk="0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avLst/>
            <a:gdLst/>
            <a:ahLst/>
            <a:cxnLst/>
            <a:rect l="l" t="t" r="r" b="b"/>
            <a:pathLst>
              <a:path w="20836" h="11437" extrusionOk="0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 idx="2" hasCustomPrompt="1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1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title" idx="3" hasCustomPrompt="1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>
            <a:spLocks noGrp="1"/>
          </p:cNvSpPr>
          <p:nvPr>
            <p:ph type="subTitle" idx="4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 idx="5" hasCustomPrompt="1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>
            <a:spLocks noGrp="1"/>
          </p:cNvSpPr>
          <p:nvPr>
            <p:ph type="subTitle" idx="6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7" hasCustomPrompt="1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8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2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3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subTitle" idx="4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5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6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ullet lists">
  <p:cSld name="CUSTOM_2_2_2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subTitle" idx="1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2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3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4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5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3" name="Google Shape;373;p32"/>
          <p:cNvGrpSpPr/>
          <p:nvPr/>
        </p:nvGrpSpPr>
        <p:grpSpPr>
          <a:xfrm rot="10800000" flipH="1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374" name="Google Shape;374;p32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378" name="Google Shape;378;p32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1">
  <p:cSld name="CUSTOM_2_2_2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1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2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1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2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3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4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subTitle" idx="5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6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1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2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3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4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5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6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7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ubTitle" idx="8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3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09" name="Google Shape;409;p3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5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ubTitle" idx="3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4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5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6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 rot="10800000" flipH="1">
            <a:off x="314150" y="445405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/>
          <p:nvPr/>
        </p:nvSpPr>
        <p:spPr>
          <a:xfrm rot="10800000" flipH="1">
            <a:off x="1521275" y="491532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7"/>
          <p:cNvSpPr/>
          <p:nvPr/>
        </p:nvSpPr>
        <p:spPr>
          <a:xfrm rot="-4440274" flipH="1">
            <a:off x="-533347" y="3955838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7"/>
          <p:cNvSpPr/>
          <p:nvPr/>
        </p:nvSpPr>
        <p:spPr>
          <a:xfrm rot="-4440274" flipH="1">
            <a:off x="-250174" y="4138062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>
            <a:endParaRPr/>
          </a:p>
        </p:txBody>
      </p:sp>
      <p:grpSp>
        <p:nvGrpSpPr>
          <p:cNvPr id="86" name="Google Shape;86;p1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87" name="Google Shape;87;p10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/>
          <p:nvPr/>
        </p:nvSpPr>
        <p:spPr>
          <a:xfrm rot="10800000" flipH="1">
            <a:off x="7100029" y="3681857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 flipH="1">
            <a:off x="7218006" y="4145612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 rot="-4289554" flipH="1">
            <a:off x="7106935" y="3475173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/>
          <p:nvPr/>
        </p:nvSpPr>
        <p:spPr>
          <a:xfrm rot="-4289554" flipH="1">
            <a:off x="7252342" y="3670160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lideshare.net/daniad/plan-financiero-para-un-plan-de-negocios-77998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es.slideshare.net/daniad/plan-financiero-para-un-plan-de-negocios-779981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>
            <a:spLocks noGrp="1"/>
          </p:cNvSpPr>
          <p:nvPr>
            <p:ph type="ctrTitle"/>
          </p:nvPr>
        </p:nvSpPr>
        <p:spPr>
          <a:xfrm flipH="1">
            <a:off x="782300" y="1393575"/>
            <a:ext cx="42969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ESTADOS FINANCIEROS</a:t>
            </a:r>
            <a:endParaRPr sz="5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5" y="1915825"/>
            <a:ext cx="2929826" cy="2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1"/>
          <p:cNvSpPr txBox="1">
            <a:spLocks noGrp="1"/>
          </p:cNvSpPr>
          <p:nvPr>
            <p:ph type="title"/>
          </p:nvPr>
        </p:nvSpPr>
        <p:spPr>
          <a:xfrm>
            <a:off x="544528" y="62395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DE RESULTADOS </a:t>
            </a:r>
            <a:endParaRPr/>
          </a:p>
        </p:txBody>
      </p:sp>
      <p:sp>
        <p:nvSpPr>
          <p:cNvPr id="547" name="Google Shape;547;p51"/>
          <p:cNvSpPr txBox="1"/>
          <p:nvPr/>
        </p:nvSpPr>
        <p:spPr>
          <a:xfrm>
            <a:off x="3933575" y="1709350"/>
            <a:ext cx="465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estado de resultados es un estado financiero que tiene como propósito mostrar las utilidades o pérdidas de la empresa en un período de tiempo determinado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3721925" y="3385150"/>
            <a:ext cx="5077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estado de pérdidas y ganancias presenta los resultados de las actividades operacionales de la compañía por un determinado tiempo (usualmente un año)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0" y="390225"/>
            <a:ext cx="7811176" cy="41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3"/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210025" y="1369700"/>
            <a:ext cx="3975226" cy="31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3"/>
          <p:cNvSpPr txBox="1">
            <a:spLocks noGrp="1"/>
          </p:cNvSpPr>
          <p:nvPr>
            <p:ph type="title"/>
          </p:nvPr>
        </p:nvSpPr>
        <p:spPr>
          <a:xfrm>
            <a:off x="418778" y="471525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CAJA</a:t>
            </a:r>
            <a:endParaRPr/>
          </a:p>
        </p:txBody>
      </p:sp>
      <p:sp>
        <p:nvSpPr>
          <p:cNvPr id="560" name="Google Shape;560;p53"/>
          <p:cNvSpPr txBox="1"/>
          <p:nvPr/>
        </p:nvSpPr>
        <p:spPr>
          <a:xfrm>
            <a:off x="5292800" y="844400"/>
            <a:ext cx="253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flujo de caja es un estado financiero que muestra la diferencia entre los ingresos y egresos en efectivo de un plan de negocio en un período de tiempo determinado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3"/>
          <p:cNvSpPr txBox="1"/>
          <p:nvPr/>
        </p:nvSpPr>
        <p:spPr>
          <a:xfrm>
            <a:off x="4395875" y="2725175"/>
            <a:ext cx="459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Muestra el efectivo generado y utilizado en las actividades de operación, inversión y financiación.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Indicador importante de la liquidez de una empresa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Facilita el cálculo de cantidades de dinero que se requieran en fechas posteriores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4"/>
          <p:cNvPicPr preferRelativeResize="0"/>
          <p:nvPr/>
        </p:nvPicPr>
        <p:blipFill rotWithShape="1">
          <a:blip r:embed="rId3">
            <a:alphaModFix/>
          </a:blip>
          <a:srcRect l="1723" t="4439" r="1423" b="7299"/>
          <a:stretch/>
        </p:blipFill>
        <p:spPr>
          <a:xfrm>
            <a:off x="6747700" y="1050575"/>
            <a:ext cx="3237574" cy="2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75" y="128575"/>
            <a:ext cx="6067850" cy="479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304800"/>
            <a:ext cx="783907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>
            <a:spLocks noGrp="1"/>
          </p:cNvSpPr>
          <p:nvPr>
            <p:ph type="body" idx="1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tributarios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7"/>
          <p:cNvPicPr preferRelativeResize="0"/>
          <p:nvPr/>
        </p:nvPicPr>
        <p:blipFill rotWithShape="1">
          <a:blip r:embed="rId3">
            <a:alphaModFix/>
          </a:blip>
          <a:srcRect l="13049" t="13293" r="13846" b="15919"/>
          <a:stretch/>
        </p:blipFill>
        <p:spPr>
          <a:xfrm>
            <a:off x="2975200" y="1341575"/>
            <a:ext cx="3159550" cy="305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57"/>
          <p:cNvGrpSpPr/>
          <p:nvPr/>
        </p:nvGrpSpPr>
        <p:grpSpPr>
          <a:xfrm>
            <a:off x="2413106" y="1273750"/>
            <a:ext cx="350166" cy="350198"/>
            <a:chOff x="1308631" y="1507830"/>
            <a:chExt cx="350166" cy="350198"/>
          </a:xfrm>
        </p:grpSpPr>
        <p:sp>
          <p:nvSpPr>
            <p:cNvPr id="584" name="Google Shape;584;p57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7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7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7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57"/>
          <p:cNvGrpSpPr/>
          <p:nvPr/>
        </p:nvGrpSpPr>
        <p:grpSpPr>
          <a:xfrm>
            <a:off x="6360964" y="1282852"/>
            <a:ext cx="331993" cy="331993"/>
            <a:chOff x="870939" y="2439293"/>
            <a:chExt cx="331993" cy="331993"/>
          </a:xfrm>
        </p:grpSpPr>
        <p:sp>
          <p:nvSpPr>
            <p:cNvPr id="589" name="Google Shape;589;p57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7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7"/>
          <p:cNvGrpSpPr/>
          <p:nvPr/>
        </p:nvGrpSpPr>
        <p:grpSpPr>
          <a:xfrm>
            <a:off x="6352836" y="2505290"/>
            <a:ext cx="348257" cy="346188"/>
            <a:chOff x="3541011" y="3367320"/>
            <a:chExt cx="348257" cy="346188"/>
          </a:xfrm>
        </p:grpSpPr>
        <p:sp>
          <p:nvSpPr>
            <p:cNvPr id="606" name="Google Shape;606;p5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7"/>
          <p:cNvSpPr/>
          <p:nvPr/>
        </p:nvSpPr>
        <p:spPr>
          <a:xfrm>
            <a:off x="2410064" y="2500061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57"/>
          <p:cNvGrpSpPr/>
          <p:nvPr/>
        </p:nvGrpSpPr>
        <p:grpSpPr>
          <a:xfrm>
            <a:off x="2411770" y="3732814"/>
            <a:ext cx="352840" cy="354717"/>
            <a:chOff x="3095745" y="3805393"/>
            <a:chExt cx="352840" cy="354717"/>
          </a:xfrm>
        </p:grpSpPr>
        <p:sp>
          <p:nvSpPr>
            <p:cNvPr id="612" name="Google Shape;612;p5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57"/>
          <p:cNvGrpSpPr/>
          <p:nvPr/>
        </p:nvGrpSpPr>
        <p:grpSpPr>
          <a:xfrm>
            <a:off x="6476291" y="3697797"/>
            <a:ext cx="150831" cy="336926"/>
            <a:chOff x="2749016" y="4291176"/>
            <a:chExt cx="150831" cy="336926"/>
          </a:xfrm>
        </p:grpSpPr>
        <p:sp>
          <p:nvSpPr>
            <p:cNvPr id="619" name="Google Shape;619;p57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7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3" name="Google Shape;6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88" y="691763"/>
            <a:ext cx="26193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58"/>
          <p:cNvGrpSpPr/>
          <p:nvPr/>
        </p:nvGrpSpPr>
        <p:grpSpPr>
          <a:xfrm>
            <a:off x="1420560" y="2809567"/>
            <a:ext cx="399435" cy="365698"/>
            <a:chOff x="1731523" y="2422616"/>
            <a:chExt cx="399435" cy="365698"/>
          </a:xfrm>
        </p:grpSpPr>
        <p:sp>
          <p:nvSpPr>
            <p:cNvPr id="629" name="Google Shape;629;p58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8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58"/>
          <p:cNvGrpSpPr/>
          <p:nvPr/>
        </p:nvGrpSpPr>
        <p:grpSpPr>
          <a:xfrm>
            <a:off x="4398971" y="3434127"/>
            <a:ext cx="345997" cy="345997"/>
            <a:chOff x="1756921" y="1509739"/>
            <a:chExt cx="345997" cy="345997"/>
          </a:xfrm>
        </p:grpSpPr>
        <p:sp>
          <p:nvSpPr>
            <p:cNvPr id="633" name="Google Shape;633;p58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8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8"/>
          <p:cNvGrpSpPr/>
          <p:nvPr/>
        </p:nvGrpSpPr>
        <p:grpSpPr>
          <a:xfrm>
            <a:off x="7333564" y="4214471"/>
            <a:ext cx="267574" cy="329415"/>
            <a:chOff x="3584201" y="4294996"/>
            <a:chExt cx="267574" cy="329415"/>
          </a:xfrm>
        </p:grpSpPr>
        <p:sp>
          <p:nvSpPr>
            <p:cNvPr id="651" name="Google Shape;651;p58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028700"/>
            <a:ext cx="7534275" cy="10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9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50" y="869163"/>
            <a:ext cx="4180851" cy="34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0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7" name="Google Shape;667;p60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3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674575" y="20312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3"/>
          <p:cNvSpPr txBox="1"/>
          <p:nvPr/>
        </p:nvSpPr>
        <p:spPr>
          <a:xfrm>
            <a:off x="536650" y="330275"/>
            <a:ext cx="344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Los estados financieros representan los recursos generados o utilidades, basados en cálculos estimados, representado la realidad de la empresa y reflejan el resultado de las decisiones tomadas en el pasado.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7" name="Google Shape;4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800" y="1158650"/>
            <a:ext cx="4641049" cy="2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/>
        </p:nvSpPr>
        <p:spPr>
          <a:xfrm>
            <a:off x="1300400" y="454100"/>
            <a:ext cx="53667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681150" y="660525"/>
            <a:ext cx="65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D7E6B"/>
                </a:solidFill>
                <a:latin typeface="Lato"/>
                <a:ea typeface="Lato"/>
                <a:cs typeface="Lato"/>
                <a:sym typeface="Lato"/>
              </a:rPr>
              <a:t>IMPORTANCIA DE LA PLANEACIÓN FINANCIERA </a:t>
            </a:r>
            <a:endParaRPr b="1">
              <a:solidFill>
                <a:srgbClr val="DD7E6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629550" y="1379000"/>
            <a:ext cx="6625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 planeación financiera es la una versión cuantificada del emprendimiento; y su credibilidad antes los inversionistas dependerá fuertemente del sustento y forma de presentarlo.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 mejor forma de realizarlo es utilizando un “simulador financiero” que le ayude a proyectar sus finanzas futuras y le permite evaluar distintos escenarios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2137775" y="3174775"/>
            <a:ext cx="536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éxito o fracaso de este modelo, en la práctica dependerá de los supuestos e insumos que provea a su modelo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1341675" y="4334625"/>
            <a:ext cx="563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Tomado de: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Plan financiero para un plan de negocios (slideshare.net)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PRESUPUESTO</a:t>
            </a:r>
            <a:endParaRPr/>
          </a:p>
        </p:txBody>
      </p:sp>
      <p:pic>
        <p:nvPicPr>
          <p:cNvPr id="502" name="Google Shape;5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3125"/>
            <a:ext cx="8839201" cy="2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 txBox="1"/>
          <p:nvPr/>
        </p:nvSpPr>
        <p:spPr>
          <a:xfrm>
            <a:off x="4304275" y="445575"/>
            <a:ext cx="403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presupuesto es un plan de acción dirigido a cumplir una meta prevista. Se expresa en valores y términos financieros que, debe cumplirse en determinado tiempo y bajo ciertas condiciones previstas, este concepto se aplica a cada centro de responsabilidad de la organización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/>
        </p:nvSpPr>
        <p:spPr>
          <a:xfrm>
            <a:off x="577950" y="1295400"/>
            <a:ext cx="28899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Las decisiones de negocios se extienden a la valuación de capital y deuda, la evaluación del riesgo de crédito, las predicciones de utilidades, la prueba de auditorías, las negociaciones de compensación e incontables decisiones más. El análisis de negocios ayuda a tomar decisiones informadas, contribuyendo a estructurar la tarea de decisión mediante una evaluación del ambiente de negocios de una compañía, de sus estrategias y de su desempeño y posición financieros.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00" y="259988"/>
            <a:ext cx="7000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750" y="1209350"/>
            <a:ext cx="4953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152425"/>
            <a:ext cx="7143750" cy="44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1243000" y="4743300"/>
            <a:ext cx="51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Tomado de: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Plan financiero para un plan de negocios (slideshare.net)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GENERAL</a:t>
            </a:r>
            <a:endParaRPr/>
          </a:p>
        </p:txBody>
      </p:sp>
      <p:sp>
        <p:nvSpPr>
          <p:cNvPr id="523" name="Google Shape;523;p48"/>
          <p:cNvSpPr txBox="1"/>
          <p:nvPr/>
        </p:nvSpPr>
        <p:spPr>
          <a:xfrm>
            <a:off x="722450" y="309600"/>
            <a:ext cx="2476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balance general es una estado financiero que demuestra en un momento determinado la estructura de la Ecuación contable al interior de la empresa, la ecuación está representada por igualdad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78600" y="2495500"/>
            <a:ext cx="3364500" cy="4002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ACTIVO=PASIVO + PATRIMONIO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9"/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0" y="1899625"/>
            <a:ext cx="3318350" cy="32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575" y="216675"/>
            <a:ext cx="5241124" cy="26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575" y="2746175"/>
            <a:ext cx="5241125" cy="21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 txBox="1"/>
          <p:nvPr/>
        </p:nvSpPr>
        <p:spPr>
          <a:xfrm>
            <a:off x="317575" y="216675"/>
            <a:ext cx="2683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 elaborar el balance general el empresario obtiene la información valiosa sobre su negocio, como el estado de sus deudas, lo que debe cobrar o la disponibilidad del dinero en el momento o en un futuro próximo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/>
        </p:nvSpPr>
        <p:spPr>
          <a:xfrm>
            <a:off x="412825" y="495375"/>
            <a:ext cx="2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Activos: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Son los recursos económicos de un negocio que producirán en el futuro.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50"/>
          <p:cNvSpPr txBox="1"/>
          <p:nvPr/>
        </p:nvSpPr>
        <p:spPr>
          <a:xfrm>
            <a:off x="412825" y="1837050"/>
            <a:ext cx="2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Pasivo: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Son las obligaciones económicas pagaderas a otras personas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50"/>
          <p:cNvSpPr txBox="1"/>
          <p:nvPr/>
        </p:nvSpPr>
        <p:spPr>
          <a:xfrm>
            <a:off x="474750" y="3178725"/>
            <a:ext cx="2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Patrimonio: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Representa los derechos de los propietarios de un negocio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0" name="Google Shape;5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250" y="307650"/>
            <a:ext cx="6279751" cy="45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Presentación en pantalla (16:9)</PresentationFormat>
  <Paragraphs>29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Montserrat Medium</vt:lpstr>
      <vt:lpstr>Lato</vt:lpstr>
      <vt:lpstr>Playfair Display</vt:lpstr>
      <vt:lpstr>Palanquin SemiBold</vt:lpstr>
      <vt:lpstr>Investment Fund Company Profile by Slidesgo</vt:lpstr>
      <vt:lpstr>ESTADOS FINANCIEROS</vt:lpstr>
      <vt:lpstr>Presentación de PowerPoint</vt:lpstr>
      <vt:lpstr>Presentación de PowerPoint</vt:lpstr>
      <vt:lpstr>PRESUPUESTO</vt:lpstr>
      <vt:lpstr>Presentación de PowerPoint</vt:lpstr>
      <vt:lpstr>Presentación de PowerPoint</vt:lpstr>
      <vt:lpstr>BALANCE GENERAL</vt:lpstr>
      <vt:lpstr>Presentación de PowerPoint</vt:lpstr>
      <vt:lpstr>Presentación de PowerPoint</vt:lpstr>
      <vt:lpstr>ESTADO DE RESULTADOS </vt:lpstr>
      <vt:lpstr>Presentación de PowerPoint</vt:lpstr>
      <vt:lpstr>FLUJO DE CAJA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ESTADOS FINANCIEROS</dc:title>
  <dc:creator>dw0001la CI5</dc:creator>
  <cp:lastModifiedBy>LLANOS MURILLO JENNY CAROLINA</cp:lastModifiedBy>
  <cp:revision>1</cp:revision>
  <dcterms:modified xsi:type="dcterms:W3CDTF">2021-01-23T00:58:19Z</dcterms:modified>
</cp:coreProperties>
</file>